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3" r:id="rId6"/>
    <p:sldId id="261" r:id="rId7"/>
    <p:sldId id="283" r:id="rId8"/>
    <p:sldId id="284" r:id="rId9"/>
    <p:sldId id="285" r:id="rId10"/>
    <p:sldId id="289" r:id="rId11"/>
    <p:sldId id="269" r:id="rId12"/>
    <p:sldId id="286" r:id="rId13"/>
    <p:sldId id="271" r:id="rId14"/>
    <p:sldId id="288" r:id="rId15"/>
    <p:sldId id="273" r:id="rId16"/>
  </p:sldIdLst>
  <p:sldSz cx="24384000" cy="13716000"/>
  <p:notesSz cx="5143500" cy="9144000"/>
  <p:embeddedFontLst>
    <p:embeddedFont>
      <p:font typeface="方正姚体" panose="02010601030101010101" pitchFamily="2" charset="-122"/>
      <p:regular r:id="rId21"/>
    </p:embeddedFont>
    <p:embeddedFont>
      <p:font typeface="方正粗宋简体" panose="03000509000000000000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等线" panose="02010600030101010101" charset="-122"/>
      <p:regular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52D"/>
    <a:srgbClr val="7A6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3"/>
  </p:normalViewPr>
  <p:slideViewPr>
    <p:cSldViewPr snapToGrid="0" snapToObjects="1">
      <p:cViewPr varScale="1">
        <p:scale>
          <a:sx n="36" d="100"/>
          <a:sy n="36" d="100"/>
        </p:scale>
        <p:origin x="42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37.png"/><Relationship Id="rId7" Type="http://schemas.openxmlformats.org/officeDocument/2006/relationships/image" Target="../media/image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24.png"/><Relationship Id="rId7" Type="http://schemas.openxmlformats.org/officeDocument/2006/relationships/image" Target="../media/image7.png"/><Relationship Id="rId6" Type="http://schemas.openxmlformats.org/officeDocument/2006/relationships/tags" Target="../tags/tag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9.jpeg"/><Relationship Id="rId11" Type="http://schemas.openxmlformats.org/officeDocument/2006/relationships/image" Target="../media/image38.jpeg"/><Relationship Id="rId10" Type="http://schemas.openxmlformats.org/officeDocument/2006/relationships/tags" Target="../tags/tag1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19.jpeg"/><Relationship Id="rId7" Type="http://schemas.openxmlformats.org/officeDocument/2006/relationships/image" Target="../media/image7.png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7.png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3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21.png"/><Relationship Id="rId7" Type="http://schemas.openxmlformats.org/officeDocument/2006/relationships/image" Target="../media/image7.png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6.jpeg"/><Relationship Id="rId13" Type="http://schemas.openxmlformats.org/officeDocument/2006/relationships/image" Target="../media/image25.png"/><Relationship Id="rId12" Type="http://schemas.openxmlformats.org/officeDocument/2006/relationships/image" Target="../media/image6.png"/><Relationship Id="rId11" Type="http://schemas.openxmlformats.org/officeDocument/2006/relationships/image" Target="../media/image24.png"/><Relationship Id="rId10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19.jpeg"/><Relationship Id="rId7" Type="http://schemas.openxmlformats.org/officeDocument/2006/relationships/image" Target="../media/image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png"/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7.pn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9.png"/><Relationship Id="rId10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7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0.jpeg"/><Relationship Id="rId10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7.png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1.jpeg"/><Relationship Id="rId10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6.png"/><Relationship Id="rId7" Type="http://schemas.openxmlformats.org/officeDocument/2006/relationships/image" Target="../media/image24.png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3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7625" y="0"/>
            <a:ext cx="24384000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6000" y="3416300"/>
            <a:ext cx="4140200" cy="10414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733800" y="11709400"/>
            <a:ext cx="6324600" cy="130810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80500" y="9220200"/>
            <a:ext cx="3746500" cy="104140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526500" y="-1879600"/>
            <a:ext cx="5041900" cy="504190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62500" y="647700"/>
            <a:ext cx="3746500" cy="1295400"/>
          </a:xfrm>
          <a:prstGeom prst="rect">
            <a:avLst/>
          </a:prstGeom>
        </p:spPr>
      </p:pic>
      <p:pic>
        <p:nvPicPr>
          <p:cNvPr id="2" name="图片 1" descr="校徽 yello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2440" y="220980"/>
            <a:ext cx="2148840" cy="2148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37715" y="11551285"/>
            <a:ext cx="20308570" cy="2164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6600"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</a:rPr>
              <a:t>汇报人：黎卓城</a:t>
            </a:r>
            <a:r>
              <a:rPr lang="en-US" altLang="zh-CN" sz="6600"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</a:rPr>
              <a:t> </a:t>
            </a:r>
            <a:r>
              <a:rPr lang="zh-CN" altLang="en-US" sz="6600"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</a:rPr>
              <a:t>邓清阳</a:t>
            </a:r>
            <a:r>
              <a:rPr lang="en-US" altLang="zh-CN" sz="6600"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</a:rPr>
              <a:t>  </a:t>
            </a:r>
            <a:r>
              <a:rPr lang="zh-CN" altLang="en-US" sz="6600"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</a:rPr>
              <a:t>任添</a:t>
            </a:r>
            <a:r>
              <a:rPr lang="en-US" altLang="zh-CN" sz="6600"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</a:rPr>
              <a:t> </a:t>
            </a:r>
            <a:r>
              <a:rPr lang="zh-CN" altLang="en-US" sz="6600"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</a:rPr>
              <a:t>严浩睿</a:t>
            </a:r>
            <a:r>
              <a:rPr lang="en-US" altLang="zh-CN" sz="6600"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</a:rPr>
              <a:t> </a:t>
            </a:r>
            <a:r>
              <a:rPr lang="zh-CN" altLang="en-US" sz="6600"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</a:rPr>
              <a:t>张捷敏</a:t>
            </a:r>
            <a:endParaRPr lang="zh-CN" altLang="en-US" sz="6600"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</a:endParaRPr>
          </a:p>
        </p:txBody>
      </p:sp>
      <p:pic>
        <p:nvPicPr>
          <p:cNvPr id="7" name="image 30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100" y="3187700"/>
            <a:ext cx="24384000" cy="7277100"/>
          </a:xfrm>
          <a:prstGeom prst="rect">
            <a:avLst/>
          </a:prstGeom>
        </p:spPr>
      </p:pic>
      <p:pic>
        <p:nvPicPr>
          <p:cNvPr id="304" name="image 304" descr="C:\Users\flora\Desktop\图片2.png图片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7625" y="3181350"/>
            <a:ext cx="5513070" cy="7289800"/>
          </a:xfrm>
          <a:prstGeom prst="rect">
            <a:avLst/>
          </a:prstGeom>
        </p:spPr>
      </p:pic>
      <p:sp>
        <p:nvSpPr>
          <p:cNvPr id="3014" name="Object 3014"/>
          <p:cNvSpPr txBox="1"/>
          <p:nvPr/>
        </p:nvSpPr>
        <p:spPr>
          <a:xfrm>
            <a:off x="1792605" y="5466715"/>
            <a:ext cx="15965805" cy="3427095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ctr">
              <a:lnSpc>
                <a:spcPct val="116000"/>
              </a:lnSpc>
            </a:pPr>
            <a:r>
              <a:rPr lang="en-US" altLang="zh-CN" sz="11000" b="1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</a:t>
            </a:r>
            <a:r>
              <a:rPr lang="zh-CN" sz="11000" b="1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一二一</a:t>
            </a:r>
            <a:r>
              <a:rPr lang="en-US" altLang="zh-CN" sz="11000" b="1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  <a:r>
              <a:rPr lang="zh-CN" sz="11000" b="1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运动</a:t>
            </a:r>
            <a:endParaRPr lang="zh-CN" sz="11000" b="1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643680793" name="图片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6540" y="3241040"/>
            <a:ext cx="8925560" cy="722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 1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402" name="image 14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505200"/>
            <a:ext cx="24384000" cy="7277100"/>
          </a:xfrm>
          <a:prstGeom prst="rect">
            <a:avLst/>
          </a:prstGeom>
        </p:spPr>
      </p:pic>
      <p:pic>
        <p:nvPicPr>
          <p:cNvPr id="1403" name="image 1403" descr="C:\Users\flora\Desktop\图片2.png图片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" y="3568700"/>
            <a:ext cx="5740400" cy="7289800"/>
          </a:xfrm>
          <a:prstGeom prst="rect">
            <a:avLst/>
          </a:prstGeom>
        </p:spPr>
      </p:pic>
      <p:pic>
        <p:nvPicPr>
          <p:cNvPr id="1404" name="image 14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59300" y="3975100"/>
            <a:ext cx="3213100" cy="1917700"/>
          </a:xfrm>
          <a:prstGeom prst="rect">
            <a:avLst/>
          </a:prstGeom>
        </p:spPr>
      </p:pic>
      <p:pic>
        <p:nvPicPr>
          <p:cNvPr id="1407" name="image 14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804900" y="4419600"/>
            <a:ext cx="2006600" cy="2006600"/>
          </a:xfrm>
          <a:prstGeom prst="rect">
            <a:avLst/>
          </a:prstGeom>
        </p:spPr>
      </p:pic>
      <p:pic>
        <p:nvPicPr>
          <p:cNvPr id="1408" name="image 14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688300" y="2565400"/>
            <a:ext cx="3746500" cy="1041400"/>
          </a:xfrm>
          <a:prstGeom prst="rect">
            <a:avLst/>
          </a:prstGeom>
        </p:spPr>
      </p:pic>
      <p:pic>
        <p:nvPicPr>
          <p:cNvPr id="2" name="图片 1" descr="校徽 yello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262890"/>
            <a:ext cx="1677035" cy="1677035"/>
          </a:xfrm>
          <a:prstGeom prst="rect">
            <a:avLst/>
          </a:prstGeom>
        </p:spPr>
      </p:pic>
      <p:pic>
        <p:nvPicPr>
          <p:cNvPr id="1406" name="image 14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88900" y="10756900"/>
            <a:ext cx="24485600" cy="177800"/>
          </a:xfrm>
          <a:prstGeom prst="rect">
            <a:avLst/>
          </a:prstGeom>
        </p:spPr>
      </p:pic>
      <p:sp>
        <p:nvSpPr>
          <p:cNvPr id="3014" name="Object 3014"/>
          <p:cNvSpPr txBox="1"/>
          <p:nvPr/>
        </p:nvSpPr>
        <p:spPr>
          <a:xfrm>
            <a:off x="10229850" y="6075680"/>
            <a:ext cx="11261090" cy="21355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altLang="en-US" sz="11000" b="1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纪念</a:t>
            </a:r>
            <a:endParaRPr lang="zh-CN" altLang="en-US" sz="11000" b="1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4020" name="Object 14020"/>
          <p:cNvSpPr txBox="1"/>
          <p:nvPr/>
        </p:nvSpPr>
        <p:spPr>
          <a:xfrm>
            <a:off x="6312852" y="6624359"/>
            <a:ext cx="1524000" cy="850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9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宋简体" panose="03000509000000000000" charset="-122"/>
                <a:ea typeface="方正粗宋简体" panose="03000509000000000000" charset="-122"/>
              </a:rPr>
              <a:t>叁</a:t>
            </a:r>
            <a:endParaRPr lang="zh-CN" sz="9600" b="0" i="0" dirty="0">
              <a:solidFill>
                <a:schemeClr val="tx1">
                  <a:lumMod val="95000"/>
                  <a:lumOff val="5000"/>
                </a:schemeClr>
              </a:solidFill>
              <a:latin typeface="方正粗宋简体" panose="03000509000000000000" charset="-122"/>
              <a:ea typeface="方正粗宋简体" panose="03000509000000000000" charset="-122"/>
            </a:endParaRPr>
          </a:p>
        </p:txBody>
      </p:sp>
      <p:pic>
        <p:nvPicPr>
          <p:cNvPr id="643680793" name="图片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6540" y="3538855"/>
            <a:ext cx="8925560" cy="724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85100" y="1536700"/>
            <a:ext cx="3175000" cy="31750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3">
            <a:alphaModFix amt="34117"/>
          </a:blip>
          <a:srcRect/>
          <a:stretch>
            <a:fillRect/>
          </a:stretch>
        </p:blipFill>
        <p:spPr>
          <a:xfrm>
            <a:off x="-495300" y="939800"/>
            <a:ext cx="2451100" cy="15748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196300" y="2311400"/>
            <a:ext cx="38100" cy="54229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62800" y="11798300"/>
            <a:ext cx="3213100" cy="1917700"/>
          </a:xfrm>
          <a:prstGeom prst="rect">
            <a:avLst/>
          </a:prstGeom>
        </p:spPr>
      </p:pic>
      <p:sp>
        <p:nvSpPr>
          <p:cNvPr id="809" name="Object 809"/>
          <p:cNvSpPr txBox="1"/>
          <p:nvPr>
            <p:custDataLst>
              <p:tags r:id="rId6"/>
            </p:custDataLst>
          </p:nvPr>
        </p:nvSpPr>
        <p:spPr>
          <a:xfrm>
            <a:off x="431800" y="1736090"/>
            <a:ext cx="11353800" cy="1055941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为纪念烈士，当时社会各界人士捐款，在西南联大校园（今云南师范大学）内修建四烈士墓。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1946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17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日，在举行了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30000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人参加的出殡示威游行后，将四位烈士安葬在这里。解放后，四烈士墓被列为省级文物保护单位，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1981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年起又在墓前左右侧修建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一二一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运动纪念馆，展出有关图片、文物。在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一二一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四烈士墓旁，还有闻一多先生衣冠冢、李公朴先生墓，四烈士墓旁有国立西南联合大学教室旧址。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一二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·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四烈士墓位于云南师范大学（原昆明师范学院）校园东北隅。烈士墓四周围有铁链栅栏，每年都有成千上万的群众来这里瞻仰、凭吊、扫墓、悼念。墓道前方矗立着两根石柱，顶端是鲜红的火炬；石柱基座上，刻有闻一多先生撰写的《一二、一运动始末记》，墓后石屏为自由神浮雕。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17000"/>
              </a:lnSpc>
            </a:pP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浮雕下，刻有悼诗：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17000"/>
              </a:lnSpc>
            </a:pP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死者，你们什么时候回来？我们从来没有离开这里。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17000"/>
              </a:lnSpc>
            </a:pP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死者，你们怎么走不出来？我们在这里，你们不要悲哀。我们在这里，你们抬起头来。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17000"/>
              </a:lnSpc>
            </a:pP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哪一个爱正义者的心上没有我们？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17000"/>
              </a:lnSpc>
            </a:pP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哪一个爱自由者的脑里没有我们？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17000"/>
              </a:lnSpc>
            </a:pP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哪一个爱光明者的眼前看不见我们？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3" name="Object 8013"/>
          <p:cNvSpPr txBox="1"/>
          <p:nvPr/>
        </p:nvSpPr>
        <p:spPr>
          <a:xfrm>
            <a:off x="21374100" y="2165857"/>
            <a:ext cx="1625600" cy="563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sz="8000" spc="175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纪念</a:t>
            </a:r>
            <a:endParaRPr lang="zh-CN" sz="8000" spc="175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pic>
        <p:nvPicPr>
          <p:cNvPr id="3" name="图片 2" descr="校徽 yello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262890"/>
            <a:ext cx="1677035" cy="1677035"/>
          </a:xfrm>
          <a:prstGeom prst="rect">
            <a:avLst/>
          </a:prstGeom>
        </p:spPr>
      </p:pic>
      <p:pic>
        <p:nvPicPr>
          <p:cNvPr id="2" name="图片 1" descr="组 1 拷贝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87440" y="11516360"/>
            <a:ext cx="2110105" cy="94615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342765" y="870585"/>
            <a:ext cx="3746500" cy="1295400"/>
          </a:xfrm>
          <a:prstGeom prst="rect">
            <a:avLst/>
          </a:prstGeom>
        </p:spPr>
      </p:pic>
      <p:sp>
        <p:nvSpPr>
          <p:cNvPr id="4" name="Object 8011"/>
          <p:cNvSpPr txBox="1"/>
          <p:nvPr>
            <p:custDataLst>
              <p:tags r:id="rId10"/>
            </p:custDataLst>
          </p:nvPr>
        </p:nvSpPr>
        <p:spPr>
          <a:xfrm>
            <a:off x="8886825" y="2235443"/>
            <a:ext cx="5378564" cy="1206499"/>
          </a:xfrm>
          <a:prstGeom prst="rect">
            <a:avLst/>
          </a:prstGeom>
        </p:spPr>
        <p:txBody>
          <a:bodyPr vert="horz" rtlCol="0" anchor="t" anchorCtr="0">
            <a:noAutofit/>
          </a:bodyPr>
          <a:p>
            <a:pPr algn="l">
              <a:lnSpc>
                <a:spcPct val="120000"/>
              </a:lnSpc>
            </a:pPr>
            <a:endParaRPr lang="zh-CN" altLang="en-US" sz="6600" b="0" i="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5" name="图片 1" descr="IMG_2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17375" y="1305560"/>
            <a:ext cx="8576310" cy="542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2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26595" y="7324090"/>
            <a:ext cx="8553450" cy="48145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126595" y="12535535"/>
            <a:ext cx="835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图为纪念四烈士的出殡大游行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image 16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602" name="image 16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505200"/>
            <a:ext cx="24384000" cy="7277100"/>
          </a:xfrm>
          <a:prstGeom prst="rect">
            <a:avLst/>
          </a:prstGeom>
        </p:spPr>
      </p:pic>
      <p:pic>
        <p:nvPicPr>
          <p:cNvPr id="1603" name="image 1603" descr="C:\Users\flora\Desktop\图片2.png图片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" y="3568700"/>
            <a:ext cx="5740400" cy="7289800"/>
          </a:xfrm>
          <a:prstGeom prst="rect">
            <a:avLst/>
          </a:prstGeom>
        </p:spPr>
      </p:pic>
      <p:pic>
        <p:nvPicPr>
          <p:cNvPr id="1604" name="image 16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59300" y="3975100"/>
            <a:ext cx="3213100" cy="1917700"/>
          </a:xfrm>
          <a:prstGeom prst="rect">
            <a:avLst/>
          </a:prstGeom>
        </p:spPr>
      </p:pic>
      <p:pic>
        <p:nvPicPr>
          <p:cNvPr id="1607" name="image 16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804900" y="4419600"/>
            <a:ext cx="2006600" cy="2006600"/>
          </a:xfrm>
          <a:prstGeom prst="rect">
            <a:avLst/>
          </a:prstGeom>
        </p:spPr>
      </p:pic>
      <p:pic>
        <p:nvPicPr>
          <p:cNvPr id="1608" name="image 16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688300" y="2565400"/>
            <a:ext cx="3746500" cy="1041400"/>
          </a:xfrm>
          <a:prstGeom prst="rect">
            <a:avLst/>
          </a:prstGeom>
        </p:spPr>
      </p:pic>
      <p:pic>
        <p:nvPicPr>
          <p:cNvPr id="2" name="图片 1" descr="校徽 yello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262890"/>
            <a:ext cx="1677035" cy="1677035"/>
          </a:xfrm>
          <a:prstGeom prst="rect">
            <a:avLst/>
          </a:prstGeom>
        </p:spPr>
      </p:pic>
      <p:pic>
        <p:nvPicPr>
          <p:cNvPr id="1606" name="image 16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76200" y="10782300"/>
            <a:ext cx="24460200" cy="139700"/>
          </a:xfrm>
          <a:prstGeom prst="rect">
            <a:avLst/>
          </a:prstGeom>
        </p:spPr>
      </p:pic>
      <p:sp>
        <p:nvSpPr>
          <p:cNvPr id="3014" name="Object 3014"/>
          <p:cNvSpPr txBox="1"/>
          <p:nvPr/>
        </p:nvSpPr>
        <p:spPr>
          <a:xfrm>
            <a:off x="10529570" y="6145530"/>
            <a:ext cx="11261090" cy="21355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sz="11000" b="1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意义</a:t>
            </a:r>
            <a:endParaRPr lang="zh-CN" sz="11000" b="1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4020" name="Object 14020"/>
          <p:cNvSpPr txBox="1"/>
          <p:nvPr/>
        </p:nvSpPr>
        <p:spPr>
          <a:xfrm>
            <a:off x="6312852" y="6624359"/>
            <a:ext cx="1524000" cy="850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9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宋简体" panose="03000509000000000000" charset="-122"/>
                <a:ea typeface="方正粗宋简体" panose="03000509000000000000" charset="-122"/>
              </a:rPr>
              <a:t>肆</a:t>
            </a:r>
            <a:endParaRPr lang="zh-CN" sz="9600" b="0" i="0" dirty="0">
              <a:solidFill>
                <a:schemeClr val="tx1">
                  <a:lumMod val="95000"/>
                  <a:lumOff val="5000"/>
                </a:schemeClr>
              </a:solidFill>
              <a:latin typeface="方正粗宋简体" panose="03000509000000000000" charset="-122"/>
              <a:ea typeface="方正粗宋简体" panose="03000509000000000000" charset="-122"/>
            </a:endParaRPr>
          </a:p>
        </p:txBody>
      </p:sp>
      <p:pic>
        <p:nvPicPr>
          <p:cNvPr id="643680793" name="图片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6540" y="3505200"/>
            <a:ext cx="8925560" cy="72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85100" y="1536700"/>
            <a:ext cx="3175000" cy="31750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3">
            <a:alphaModFix amt="34117"/>
          </a:blip>
          <a:srcRect/>
          <a:stretch>
            <a:fillRect/>
          </a:stretch>
        </p:blipFill>
        <p:spPr>
          <a:xfrm>
            <a:off x="-495300" y="939800"/>
            <a:ext cx="2451100" cy="15748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196300" y="2311400"/>
            <a:ext cx="38100" cy="54229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62800" y="11798300"/>
            <a:ext cx="3213100" cy="1917700"/>
          </a:xfrm>
          <a:prstGeom prst="rect">
            <a:avLst/>
          </a:prstGeom>
        </p:spPr>
      </p:pic>
      <p:sp>
        <p:nvSpPr>
          <p:cNvPr id="809" name="Object 809"/>
          <p:cNvSpPr txBox="1"/>
          <p:nvPr>
            <p:custDataLst>
              <p:tags r:id="rId6"/>
            </p:custDataLst>
          </p:nvPr>
        </p:nvSpPr>
        <p:spPr>
          <a:xfrm>
            <a:off x="9395460" y="1645285"/>
            <a:ext cx="11353800" cy="49136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一二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·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运动是中国青年为反对国民党反动统治，争取国家的独立、自由和人民民主而进行的一次英勇斗争。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一二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·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运动揭露了国民党反动派发动内战的阴谋，使全国人民更加清楚地认识到国民党政府的反动本质，进一步激发了广大民众反对内战、争取民主的热情，是国民党统治区民主运动的标志，拉开了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伟大正义的学生运动和蒋介石反动政府之间的尖锐斗争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的第二条战线的序幕，为解放战争时期的民主运动奠定了基础，有力地推动了全国民主运动的发展，还是继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五四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运动和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一二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·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九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运动之后树起的第三个民主运动里程碑。它是抗日战争胜利后的第一声号角，打破了国民党统治区的沉寂，推动了和平民主运动的发展，对中国革命起了不可磨灭的作用。它培养和锻炼了一批民主运动的骨干，提高了人民群众的政治觉悟；它与人民军队的自卫反击战紧密结合，使坚持内战政策的国民党反动派在政治上陷入被动；它当然还彰显了青年学生在争取民主自由过程中的先锋作用，展现了广大师生和社会各界人士英勇无畏的斗争精神，在中国民主革命的历史进程中具有重要的地位。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1" name="Object 8011"/>
          <p:cNvSpPr txBox="1"/>
          <p:nvPr>
            <p:custDataLst>
              <p:tags r:id="rId7"/>
            </p:custDataLst>
          </p:nvPr>
        </p:nvSpPr>
        <p:spPr>
          <a:xfrm>
            <a:off x="8886825" y="2514843"/>
            <a:ext cx="5378564" cy="12064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6600" b="0" i="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3" name="Object 8013"/>
          <p:cNvSpPr txBox="1"/>
          <p:nvPr/>
        </p:nvSpPr>
        <p:spPr>
          <a:xfrm>
            <a:off x="21374100" y="2165857"/>
            <a:ext cx="1625600" cy="563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sz="8000" spc="175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意义</a:t>
            </a:r>
            <a:endParaRPr lang="zh-CN" sz="8000" spc="175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pic>
        <p:nvPicPr>
          <p:cNvPr id="3" name="图片 2" descr="校徽 yello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00" y="140970"/>
            <a:ext cx="1677035" cy="1677035"/>
          </a:xfrm>
          <a:prstGeom prst="rect">
            <a:avLst/>
          </a:prstGeom>
        </p:spPr>
      </p:pic>
      <p:pic>
        <p:nvPicPr>
          <p:cNvPr id="2" name="图片 1" descr="组 1 拷贝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87440" y="11516360"/>
            <a:ext cx="2110105" cy="94615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342765" y="939800"/>
            <a:ext cx="3746500" cy="1295400"/>
          </a:xfrm>
          <a:prstGeom prst="rect">
            <a:avLst/>
          </a:prstGeom>
        </p:spPr>
      </p:pic>
      <p:pic>
        <p:nvPicPr>
          <p:cNvPr id="17" name="图片 7" descr="IMG_2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385" y="1939925"/>
            <a:ext cx="8230235" cy="491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44830" y="6858000"/>
            <a:ext cx="8241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“</a:t>
            </a:r>
            <a:r>
              <a:rPr lang="zh-CN" altLang="en-US" sz="2800"/>
              <a:t>一二一</a:t>
            </a:r>
            <a:r>
              <a:rPr lang="en-US" altLang="zh-CN" sz="2800"/>
              <a:t>”</a:t>
            </a:r>
            <a:r>
              <a:rPr lang="zh-CN" altLang="en-US" sz="2800"/>
              <a:t>运动纪念馆内四烈士纪念碑</a:t>
            </a:r>
            <a:endParaRPr lang="zh-CN" altLang="en-US" sz="2800"/>
          </a:p>
        </p:txBody>
      </p:sp>
      <p:pic>
        <p:nvPicPr>
          <p:cNvPr id="5" name="图片 2" descr="点击查看图片来源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070" y="7734300"/>
            <a:ext cx="8225790" cy="4684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43560" y="12521565"/>
            <a:ext cx="8227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邓颖超为</a:t>
            </a:r>
            <a:r>
              <a:rPr lang="en-US" altLang="zh-CN" sz="2800"/>
              <a:t>“</a:t>
            </a:r>
            <a:r>
              <a:rPr lang="zh-CN" altLang="en-US" sz="2800"/>
              <a:t>一二一</a:t>
            </a:r>
            <a:r>
              <a:rPr lang="en-US" altLang="zh-CN" sz="2800"/>
              <a:t>”</a:t>
            </a:r>
            <a:r>
              <a:rPr lang="zh-CN" altLang="en-US" sz="2800"/>
              <a:t>纪念馆题名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" name="image 1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804" name="image 180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6000" y="3416300"/>
            <a:ext cx="4140200" cy="1041400"/>
          </a:xfrm>
          <a:prstGeom prst="rect">
            <a:avLst/>
          </a:prstGeom>
        </p:spPr>
      </p:pic>
      <p:pic>
        <p:nvPicPr>
          <p:cNvPr id="1805" name="image 18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733800" y="11709400"/>
            <a:ext cx="6324600" cy="1308100"/>
          </a:xfrm>
          <a:prstGeom prst="rect">
            <a:avLst/>
          </a:prstGeom>
        </p:spPr>
      </p:pic>
      <p:pic>
        <p:nvPicPr>
          <p:cNvPr id="1806" name="image 18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80500" y="9220200"/>
            <a:ext cx="3746500" cy="1041400"/>
          </a:xfrm>
          <a:prstGeom prst="rect">
            <a:avLst/>
          </a:prstGeom>
        </p:spPr>
      </p:pic>
      <p:pic>
        <p:nvPicPr>
          <p:cNvPr id="1807" name="image 18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526500" y="-1879600"/>
            <a:ext cx="5041900" cy="5041900"/>
          </a:xfrm>
          <a:prstGeom prst="rect">
            <a:avLst/>
          </a:prstGeom>
        </p:spPr>
      </p:pic>
      <p:pic>
        <p:nvPicPr>
          <p:cNvPr id="1808" name="image 18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62500" y="647700"/>
            <a:ext cx="3746500" cy="1295400"/>
          </a:xfrm>
          <a:prstGeom prst="rect">
            <a:avLst/>
          </a:prstGeom>
        </p:spPr>
      </p:pic>
      <p:pic>
        <p:nvPicPr>
          <p:cNvPr id="4" name="图片 3" descr="校徽 yello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2440" y="220980"/>
            <a:ext cx="2148840" cy="2148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r="644"/>
          <a:stretch>
            <a:fillRect/>
          </a:stretch>
        </p:blipFill>
        <p:spPr>
          <a:xfrm>
            <a:off x="137795" y="2994660"/>
            <a:ext cx="23674070" cy="664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">
            <a:biLevel thresh="50000"/>
          </a:blip>
          <a:srcRect/>
          <a:stretch>
            <a:fillRect/>
          </a:stretch>
        </p:blipFill>
        <p:spPr>
          <a:xfrm>
            <a:off x="16687800" y="4458335"/>
            <a:ext cx="2058035" cy="2237105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3">
            <a:biLevel thresh="50000"/>
          </a:blip>
          <a:srcRect/>
          <a:stretch>
            <a:fillRect/>
          </a:stretch>
        </p:blipFill>
        <p:spPr>
          <a:xfrm>
            <a:off x="13183870" y="4458335"/>
            <a:ext cx="2067560" cy="2247900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">
            <a:biLevel thresh="50000"/>
          </a:blip>
          <a:srcRect/>
          <a:stretch>
            <a:fillRect/>
          </a:stretch>
        </p:blipFill>
        <p:spPr>
          <a:xfrm>
            <a:off x="9773920" y="4549140"/>
            <a:ext cx="1978025" cy="2117090"/>
          </a:xfrm>
          <a:prstGeom prst="rect">
            <a:avLst/>
          </a:prstGeom>
        </p:spPr>
      </p:pic>
      <p:pic>
        <p:nvPicPr>
          <p:cNvPr id="205" name="image 205"/>
          <p:cNvPicPr>
            <a:picLocks noChangeAspect="1"/>
          </p:cNvPicPr>
          <p:nvPr/>
        </p:nvPicPr>
        <p:blipFill>
          <a:blip r:embed="rId4">
            <a:biLevel thresh="50000"/>
          </a:blip>
          <a:srcRect/>
          <a:stretch>
            <a:fillRect/>
          </a:stretch>
        </p:blipFill>
        <p:spPr>
          <a:xfrm>
            <a:off x="6345555" y="4654550"/>
            <a:ext cx="1886585" cy="2051685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596100" y="11226800"/>
            <a:ext cx="3746500" cy="1041400"/>
          </a:xfrm>
          <a:prstGeom prst="rect">
            <a:avLst/>
          </a:prstGeom>
        </p:spPr>
      </p:pic>
      <p:pic>
        <p:nvPicPr>
          <p:cNvPr id="207" name="image 20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308100" y="1054100"/>
            <a:ext cx="3746500" cy="2590800"/>
          </a:xfrm>
          <a:prstGeom prst="rect">
            <a:avLst/>
          </a:prstGeom>
        </p:spPr>
      </p:pic>
      <p:pic>
        <p:nvPicPr>
          <p:cNvPr id="208" name="image 2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584200" y="6223000"/>
            <a:ext cx="2578100" cy="1485900"/>
          </a:xfrm>
          <a:prstGeom prst="rect">
            <a:avLst/>
          </a:prstGeom>
        </p:spPr>
      </p:pic>
      <p:pic>
        <p:nvPicPr>
          <p:cNvPr id="209" name="image 20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62500" y="647700"/>
            <a:ext cx="3746500" cy="1295400"/>
          </a:xfrm>
          <a:prstGeom prst="rect">
            <a:avLst/>
          </a:prstGeom>
        </p:spPr>
      </p:pic>
      <p:sp>
        <p:nvSpPr>
          <p:cNvPr id="2010" name="Object 2010"/>
          <p:cNvSpPr txBox="1"/>
          <p:nvPr/>
        </p:nvSpPr>
        <p:spPr>
          <a:xfrm>
            <a:off x="17018000" y="4458335"/>
            <a:ext cx="2268855" cy="157607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sz="9600" b="0" i="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壹</a:t>
            </a:r>
            <a:endParaRPr lang="zh-CN" altLang="en-US" sz="9600" b="0" i="0" dirty="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011" name="Object 2011"/>
          <p:cNvSpPr txBox="1"/>
          <p:nvPr/>
        </p:nvSpPr>
        <p:spPr>
          <a:xfrm>
            <a:off x="13399135" y="4458335"/>
            <a:ext cx="1930400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sz="9600" b="0" i="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贰</a:t>
            </a:r>
            <a:endParaRPr lang="zh-CN" altLang="en-US" sz="9600" b="0" i="0" dirty="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012" name="Object 2012"/>
          <p:cNvSpPr txBox="1"/>
          <p:nvPr/>
        </p:nvSpPr>
        <p:spPr>
          <a:xfrm>
            <a:off x="9919970" y="4458215"/>
            <a:ext cx="1930400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sz="9600" b="0" i="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叁</a:t>
            </a:r>
            <a:endParaRPr lang="zh-CN" altLang="en-US" sz="9600" dirty="0"/>
          </a:p>
        </p:txBody>
      </p:sp>
      <p:sp>
        <p:nvSpPr>
          <p:cNvPr id="2013" name="Object 2013"/>
          <p:cNvSpPr txBox="1"/>
          <p:nvPr/>
        </p:nvSpPr>
        <p:spPr>
          <a:xfrm>
            <a:off x="6506845" y="4548901"/>
            <a:ext cx="1930400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sz="9600" b="0" i="0" dirty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肆</a:t>
            </a:r>
            <a:endParaRPr lang="zh-CN" altLang="en-US" sz="9600" dirty="0"/>
          </a:p>
        </p:txBody>
      </p:sp>
      <p:sp>
        <p:nvSpPr>
          <p:cNvPr id="2014" name="Object 2014"/>
          <p:cNvSpPr txBox="1"/>
          <p:nvPr/>
        </p:nvSpPr>
        <p:spPr>
          <a:xfrm>
            <a:off x="20370800" y="2369827"/>
            <a:ext cx="1524000" cy="3530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sz="100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目</a:t>
            </a:r>
            <a:endParaRPr lang="zh-CN" altLang="en-US" sz="10000" dirty="0"/>
          </a:p>
          <a:p>
            <a:pPr algn="l">
              <a:lnSpc>
                <a:spcPct val="116000"/>
              </a:lnSpc>
            </a:pPr>
            <a:r>
              <a:rPr lang="zh-CN" sz="100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录</a:t>
            </a:r>
            <a:endParaRPr lang="zh-CN" altLang="en-US" dirty="0"/>
          </a:p>
        </p:txBody>
      </p:sp>
      <p:sp>
        <p:nvSpPr>
          <p:cNvPr id="2015" name="Object 2015"/>
          <p:cNvSpPr txBox="1"/>
          <p:nvPr/>
        </p:nvSpPr>
        <p:spPr>
          <a:xfrm>
            <a:off x="15316200" y="4458589"/>
            <a:ext cx="863600" cy="3657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96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背景</a:t>
            </a:r>
            <a:endParaRPr lang="zh-CN" sz="96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016" name="Object 2016"/>
          <p:cNvSpPr txBox="1"/>
          <p:nvPr/>
        </p:nvSpPr>
        <p:spPr>
          <a:xfrm>
            <a:off x="11671300" y="4458400"/>
            <a:ext cx="863600" cy="3657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96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过程</a:t>
            </a:r>
            <a:endParaRPr lang="zh-CN" sz="96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017" name="Object 2017"/>
          <p:cNvSpPr txBox="1"/>
          <p:nvPr/>
        </p:nvSpPr>
        <p:spPr>
          <a:xfrm>
            <a:off x="8340725" y="4458335"/>
            <a:ext cx="863600" cy="3657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96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纪念</a:t>
            </a:r>
            <a:endParaRPr lang="zh-CN" sz="96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018" name="Object 2018"/>
          <p:cNvSpPr txBox="1"/>
          <p:nvPr/>
        </p:nvSpPr>
        <p:spPr>
          <a:xfrm>
            <a:off x="5010150" y="4458065"/>
            <a:ext cx="863600" cy="3657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0000"/>
              </a:lnSpc>
            </a:pPr>
            <a:r>
              <a:rPr lang="zh-CN" sz="96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意义</a:t>
            </a:r>
            <a:endParaRPr lang="zh-CN" sz="96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2" name="图片 1" descr="校徽 yello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21800" y="220980"/>
            <a:ext cx="2148840" cy="214884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0383500" y="2369820"/>
            <a:ext cx="38100" cy="542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8100" y="0"/>
            <a:ext cx="24384000" cy="137160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6200" y="3568700"/>
            <a:ext cx="24384000" cy="7277100"/>
          </a:xfrm>
          <a:prstGeom prst="rect">
            <a:avLst/>
          </a:prstGeom>
        </p:spPr>
      </p:pic>
      <p:pic>
        <p:nvPicPr>
          <p:cNvPr id="304" name="image 304" descr="C:\Users\flora\Desktop\图片2.png图片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" y="3568700"/>
            <a:ext cx="5740400" cy="7289800"/>
          </a:xfrm>
          <a:prstGeom prst="rect">
            <a:avLst/>
          </a:prstGeom>
        </p:spPr>
      </p:pic>
      <p:pic>
        <p:nvPicPr>
          <p:cNvPr id="305" name="image 30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59300" y="3975100"/>
            <a:ext cx="3213100" cy="1917700"/>
          </a:xfrm>
          <a:prstGeom prst="rect">
            <a:avLst/>
          </a:prstGeom>
        </p:spPr>
      </p:pic>
      <p:pic>
        <p:nvPicPr>
          <p:cNvPr id="307" name="image 3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76200" y="10782300"/>
            <a:ext cx="24460200" cy="139700"/>
          </a:xfrm>
          <a:prstGeom prst="rect">
            <a:avLst/>
          </a:prstGeom>
        </p:spPr>
      </p:pic>
      <p:pic>
        <p:nvPicPr>
          <p:cNvPr id="308" name="image 3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757400" y="4419600"/>
            <a:ext cx="2019300" cy="2006600"/>
          </a:xfrm>
          <a:prstGeom prst="rect">
            <a:avLst/>
          </a:prstGeom>
        </p:spPr>
      </p:pic>
      <p:sp>
        <p:nvSpPr>
          <p:cNvPr id="3014" name="Object 3014"/>
          <p:cNvSpPr txBox="1"/>
          <p:nvPr/>
        </p:nvSpPr>
        <p:spPr>
          <a:xfrm>
            <a:off x="10256520" y="6145530"/>
            <a:ext cx="11261090" cy="21355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sz="11000" b="1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背景</a:t>
            </a:r>
            <a:endParaRPr lang="zh-CN" sz="11000" b="1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3" name="图片 2" descr="校徽 yello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262890"/>
            <a:ext cx="1677035" cy="1677035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723100" y="2565400"/>
            <a:ext cx="3746500" cy="1041400"/>
          </a:xfrm>
          <a:prstGeom prst="rect">
            <a:avLst/>
          </a:prstGeom>
        </p:spPr>
      </p:pic>
      <p:sp>
        <p:nvSpPr>
          <p:cNvPr id="14020" name="Object 14020"/>
          <p:cNvSpPr txBox="1"/>
          <p:nvPr/>
        </p:nvSpPr>
        <p:spPr>
          <a:xfrm>
            <a:off x="6312852" y="6624359"/>
            <a:ext cx="1524000" cy="850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9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宋简体" panose="03000509000000000000" charset="-122"/>
                <a:ea typeface="方正粗宋简体" panose="03000509000000000000" charset="-122"/>
              </a:rPr>
              <a:t>壹</a:t>
            </a:r>
            <a:endParaRPr lang="zh-CN" sz="9600" b="0" i="0" dirty="0">
              <a:solidFill>
                <a:schemeClr val="tx1">
                  <a:lumMod val="95000"/>
                  <a:lumOff val="5000"/>
                </a:schemeClr>
              </a:solidFill>
              <a:latin typeface="方正粗宋简体" panose="03000509000000000000" charset="-122"/>
              <a:ea typeface="方正粗宋简体" panose="03000509000000000000" charset="-122"/>
            </a:endParaRPr>
          </a:p>
        </p:txBody>
      </p:sp>
      <p:pic>
        <p:nvPicPr>
          <p:cNvPr id="643680793" name="图片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6540" y="3606800"/>
            <a:ext cx="8925560" cy="71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85100" y="1536700"/>
            <a:ext cx="3175000" cy="31750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3">
            <a:alphaModFix amt="34117"/>
          </a:blip>
          <a:srcRect/>
          <a:stretch>
            <a:fillRect/>
          </a:stretch>
        </p:blipFill>
        <p:spPr>
          <a:xfrm>
            <a:off x="-495300" y="939800"/>
            <a:ext cx="2451100" cy="15748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196300" y="2311400"/>
            <a:ext cx="38100" cy="54229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62800" y="11798300"/>
            <a:ext cx="3213100" cy="1917700"/>
          </a:xfrm>
          <a:prstGeom prst="rect">
            <a:avLst/>
          </a:prstGeom>
        </p:spPr>
      </p:pic>
      <p:sp>
        <p:nvSpPr>
          <p:cNvPr id="809" name="Object 809"/>
          <p:cNvSpPr txBox="1"/>
          <p:nvPr>
            <p:custDataLst>
              <p:tags r:id="rId6"/>
            </p:custDataLst>
          </p:nvPr>
        </p:nvSpPr>
        <p:spPr>
          <a:xfrm>
            <a:off x="7868920" y="3600450"/>
            <a:ext cx="11353800" cy="23482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发生时间：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1945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12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日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17000"/>
              </a:lnSpc>
            </a:pP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历史背景：抗日战争结束后，全国人民希望实现和平民主，但国民党政府却一意孤行，坚持一党专政，并在美国支持下奉行内战政策。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17000"/>
              </a:lnSpc>
            </a:pP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主要地点：昆明西南联大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17000"/>
              </a:lnSpc>
            </a:pP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实质：解放战争时期一次大规模的反内战争民主运动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0" name="Object 8010"/>
          <p:cNvSpPr txBox="1"/>
          <p:nvPr>
            <p:custDataLst>
              <p:tags r:id="rId7"/>
            </p:custDataLst>
          </p:nvPr>
        </p:nvSpPr>
        <p:spPr>
          <a:xfrm>
            <a:off x="7868920" y="8680513"/>
            <a:ext cx="11353800" cy="1117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抗日战争胜利后，国民党统治集团违背全国人民迫切要求休养生息、和平建国的意愿，坚持反共反人民的内战政策。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1945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年国共两党签订的《双十协定》墨迹未干，国民党便背信弃义，向华北、东北、华东、华中各解放区发动进攻。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1945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11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5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日，毛泽东以中共发言人的名义发表谈话，呼吁全国人民动员起来，用一切方法制止内战。</a:t>
            </a:r>
            <a:endParaRPr lang="en-US" altLang="zh-CN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1" name="Object 8011"/>
          <p:cNvSpPr txBox="1"/>
          <p:nvPr>
            <p:custDataLst>
              <p:tags r:id="rId8"/>
            </p:custDataLst>
          </p:nvPr>
        </p:nvSpPr>
        <p:spPr>
          <a:xfrm>
            <a:off x="7758430" y="2166228"/>
            <a:ext cx="5378564" cy="12064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6600" b="0" i="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基本</a:t>
            </a:r>
            <a:r>
              <a:rPr lang="zh-CN" altLang="en-US" sz="6600" b="0" i="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信息</a:t>
            </a:r>
            <a:endParaRPr lang="zh-CN" altLang="en-US" sz="6600" b="0" i="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2" name="Object 8012"/>
          <p:cNvSpPr txBox="1"/>
          <p:nvPr>
            <p:custDataLst>
              <p:tags r:id="rId9"/>
            </p:custDataLst>
          </p:nvPr>
        </p:nvSpPr>
        <p:spPr>
          <a:xfrm>
            <a:off x="7758430" y="7314513"/>
            <a:ext cx="5378564" cy="12064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sz="6600" b="0" i="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背景</a:t>
            </a:r>
            <a:endParaRPr lang="zh-CN" sz="6600" b="0" i="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3" name="Object 8013"/>
          <p:cNvSpPr txBox="1"/>
          <p:nvPr/>
        </p:nvSpPr>
        <p:spPr>
          <a:xfrm>
            <a:off x="21374100" y="2165857"/>
            <a:ext cx="1625600" cy="563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sz="8000" spc="175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背景</a:t>
            </a:r>
            <a:endParaRPr lang="zh-CN" sz="8000" spc="175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pic>
        <p:nvPicPr>
          <p:cNvPr id="3" name="图片 2" descr="校徽 yellow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800" y="262890"/>
            <a:ext cx="1677035" cy="1677035"/>
          </a:xfrm>
          <a:prstGeom prst="rect">
            <a:avLst/>
          </a:prstGeom>
        </p:spPr>
      </p:pic>
      <p:pic>
        <p:nvPicPr>
          <p:cNvPr id="2" name="图片 1" descr="组 1 拷贝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87440" y="11516360"/>
            <a:ext cx="2110105" cy="94615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342765" y="939800"/>
            <a:ext cx="3746500" cy="1295400"/>
          </a:xfrm>
          <a:prstGeom prst="rect">
            <a:avLst/>
          </a:prstGeom>
        </p:spPr>
      </p:pic>
      <p:pic>
        <p:nvPicPr>
          <p:cNvPr id="11" name="图片 3" descr="IMG_2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675" y="2035175"/>
            <a:ext cx="7675245" cy="5479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6" descr="2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675" y="7609840"/>
            <a:ext cx="7675245" cy="552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02" name="image 6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505200"/>
            <a:ext cx="24384000" cy="7277100"/>
          </a:xfrm>
          <a:prstGeom prst="rect">
            <a:avLst/>
          </a:prstGeom>
        </p:spPr>
      </p:pic>
      <p:pic>
        <p:nvPicPr>
          <p:cNvPr id="603" name="image 6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59300" y="3975100"/>
            <a:ext cx="3213100" cy="1917700"/>
          </a:xfrm>
          <a:prstGeom prst="rect">
            <a:avLst/>
          </a:prstGeom>
        </p:spPr>
      </p:pic>
      <p:pic>
        <p:nvPicPr>
          <p:cNvPr id="605" name="image 605" descr="C:\Users\flora\Desktop\图片2.png图片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100" y="3568700"/>
            <a:ext cx="5740400" cy="7289800"/>
          </a:xfrm>
          <a:prstGeom prst="rect">
            <a:avLst/>
          </a:prstGeom>
        </p:spPr>
      </p:pic>
      <p:pic>
        <p:nvPicPr>
          <p:cNvPr id="607" name="image 60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08200" y="4318000"/>
            <a:ext cx="2006600" cy="2006600"/>
          </a:xfrm>
          <a:prstGeom prst="rect">
            <a:avLst/>
          </a:prstGeom>
        </p:spPr>
      </p:pic>
      <p:pic>
        <p:nvPicPr>
          <p:cNvPr id="608" name="image 60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688300" y="2565400"/>
            <a:ext cx="3746500" cy="1041400"/>
          </a:xfrm>
          <a:prstGeom prst="rect">
            <a:avLst/>
          </a:prstGeom>
        </p:spPr>
      </p:pic>
      <p:pic>
        <p:nvPicPr>
          <p:cNvPr id="3" name="图片 2" descr="校徽 yello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262890"/>
            <a:ext cx="1677035" cy="1677035"/>
          </a:xfrm>
          <a:prstGeom prst="rect">
            <a:avLst/>
          </a:prstGeom>
        </p:spPr>
      </p:pic>
      <p:pic>
        <p:nvPicPr>
          <p:cNvPr id="606" name="image 60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76200" y="10782300"/>
            <a:ext cx="24460200" cy="139700"/>
          </a:xfrm>
          <a:prstGeom prst="rect">
            <a:avLst/>
          </a:prstGeom>
        </p:spPr>
      </p:pic>
      <p:sp>
        <p:nvSpPr>
          <p:cNvPr id="3014" name="Object 3014"/>
          <p:cNvSpPr txBox="1"/>
          <p:nvPr/>
        </p:nvSpPr>
        <p:spPr>
          <a:xfrm>
            <a:off x="10180955" y="6127115"/>
            <a:ext cx="11261090" cy="213550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6000"/>
              </a:lnSpc>
            </a:pPr>
            <a:r>
              <a:rPr lang="zh-CN" sz="11000" b="1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过程</a:t>
            </a:r>
            <a:endParaRPr lang="zh-CN" sz="11000" b="1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4020" name="Object 14020"/>
          <p:cNvSpPr txBox="1"/>
          <p:nvPr/>
        </p:nvSpPr>
        <p:spPr>
          <a:xfrm>
            <a:off x="6312852" y="6624359"/>
            <a:ext cx="1524000" cy="850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9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方正粗宋简体" panose="03000509000000000000" charset="-122"/>
                <a:ea typeface="方正粗宋简体" panose="03000509000000000000" charset="-122"/>
              </a:rPr>
              <a:t>贰</a:t>
            </a:r>
            <a:endParaRPr lang="zh-CN" sz="9600" b="0" i="0" dirty="0">
              <a:solidFill>
                <a:schemeClr val="tx1">
                  <a:lumMod val="95000"/>
                  <a:lumOff val="5000"/>
                </a:schemeClr>
              </a:solidFill>
              <a:latin typeface="方正粗宋简体" panose="03000509000000000000" charset="-122"/>
              <a:ea typeface="方正粗宋简体" panose="03000509000000000000" charset="-122"/>
            </a:endParaRPr>
          </a:p>
        </p:txBody>
      </p:sp>
      <p:pic>
        <p:nvPicPr>
          <p:cNvPr id="643680793" name="图片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6540" y="3505200"/>
            <a:ext cx="8925560" cy="72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85100" y="1536700"/>
            <a:ext cx="3175000" cy="31750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3">
            <a:alphaModFix amt="34117"/>
          </a:blip>
          <a:srcRect/>
          <a:stretch>
            <a:fillRect/>
          </a:stretch>
        </p:blipFill>
        <p:spPr>
          <a:xfrm>
            <a:off x="-495300" y="939800"/>
            <a:ext cx="2451100" cy="15748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196300" y="2311400"/>
            <a:ext cx="38100" cy="54229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62800" y="11798300"/>
            <a:ext cx="3213100" cy="1917700"/>
          </a:xfrm>
          <a:prstGeom prst="rect">
            <a:avLst/>
          </a:prstGeom>
        </p:spPr>
      </p:pic>
      <p:sp>
        <p:nvSpPr>
          <p:cNvPr id="809" name="Object 809"/>
          <p:cNvSpPr txBox="1"/>
          <p:nvPr>
            <p:custDataLst>
              <p:tags r:id="rId6"/>
            </p:custDataLst>
          </p:nvPr>
        </p:nvSpPr>
        <p:spPr>
          <a:xfrm>
            <a:off x="8770620" y="3504565"/>
            <a:ext cx="11353800" cy="23482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11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25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日，在中共云南省工委的组织发动下，昆明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6000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余名大、中学生和各界群众在西南联合大学举行时事晚会，钱端升、费孝通、潘大逵、伍启元等教授在会上作反内战演讲。会议通过了反对内战和反对美国派军队参加中国内战的通电。演说正进行时，包围会场的国民党军队突然用冲锋枪、机关枪、小钢炮对会场上空射击，进行恐吓。次日，国民党中央社发布造谣新闻，肆意污蔑与会的爱国师生。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26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日至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28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日，昆明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31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所大、中学校的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万余名学生相继罢课，并发表宣言，明确提出口号如：立即制止内战，要求和平，要求民主；组织民主的联合政府；切实保障人民的自由权利，等等。学生组织了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100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多个宣传队上街宣传，却遭到国民党特务的殴打和追捕，许多学生受伤。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1" name="Object 8011"/>
          <p:cNvSpPr txBox="1"/>
          <p:nvPr>
            <p:custDataLst>
              <p:tags r:id="rId7"/>
            </p:custDataLst>
          </p:nvPr>
        </p:nvSpPr>
        <p:spPr>
          <a:xfrm>
            <a:off x="8886825" y="2235443"/>
            <a:ext cx="5378564" cy="12064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6600" b="0" i="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1.</a:t>
            </a:r>
            <a:r>
              <a:rPr lang="zh-CN" altLang="en-US" sz="6600" b="0" i="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冲突</a:t>
            </a:r>
            <a:endParaRPr lang="zh-CN" altLang="en-US" sz="6600" b="0" i="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3" name="Object 8013"/>
          <p:cNvSpPr txBox="1"/>
          <p:nvPr/>
        </p:nvSpPr>
        <p:spPr>
          <a:xfrm>
            <a:off x="21374100" y="2165857"/>
            <a:ext cx="1625600" cy="563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sz="8000" spc="175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过程</a:t>
            </a:r>
            <a:endParaRPr lang="zh-CN" sz="8000" spc="175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pic>
        <p:nvPicPr>
          <p:cNvPr id="3" name="图片 2" descr="校徽 yello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00" y="262890"/>
            <a:ext cx="1677035" cy="1677035"/>
          </a:xfrm>
          <a:prstGeom prst="rect">
            <a:avLst/>
          </a:prstGeom>
        </p:spPr>
      </p:pic>
      <p:pic>
        <p:nvPicPr>
          <p:cNvPr id="2" name="图片 1" descr="组 1 拷贝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87440" y="11516360"/>
            <a:ext cx="2110105" cy="94615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342765" y="939800"/>
            <a:ext cx="3746500" cy="1295400"/>
          </a:xfrm>
          <a:prstGeom prst="rect">
            <a:avLst/>
          </a:prstGeom>
        </p:spPr>
      </p:pic>
      <p:pic>
        <p:nvPicPr>
          <p:cNvPr id="14" name="图片 4" descr="IMG_2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355" y="3028315"/>
            <a:ext cx="7796530" cy="7033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85100" y="1536700"/>
            <a:ext cx="3175000" cy="31750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3">
            <a:alphaModFix amt="34117"/>
          </a:blip>
          <a:srcRect/>
          <a:stretch>
            <a:fillRect/>
          </a:stretch>
        </p:blipFill>
        <p:spPr>
          <a:xfrm>
            <a:off x="-495300" y="939800"/>
            <a:ext cx="2451100" cy="15748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196300" y="2311400"/>
            <a:ext cx="38100" cy="54229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62800" y="11798300"/>
            <a:ext cx="3213100" cy="1917700"/>
          </a:xfrm>
          <a:prstGeom prst="rect">
            <a:avLst/>
          </a:prstGeom>
        </p:spPr>
      </p:pic>
      <p:sp>
        <p:nvSpPr>
          <p:cNvPr id="809" name="Object 809"/>
          <p:cNvSpPr txBox="1"/>
          <p:nvPr>
            <p:custDataLst>
              <p:tags r:id="rId6"/>
            </p:custDataLst>
          </p:nvPr>
        </p:nvSpPr>
        <p:spPr>
          <a:xfrm>
            <a:off x="8770620" y="3504565"/>
            <a:ext cx="11353800" cy="23482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12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日，大批国民党特务和军人分途围攻西南联大和云南大学等校，毒打学生和教师，并向学生集中的地方投掷手榴弹，炸死西南联大学生潘琰（共产党员）、李鲁连，昆华工校学生张华昌，南菁中学青年教师于再（共产党员）等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人，重伤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29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人，轻伤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30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多人，造成了震惊全国的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"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一二一惨案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"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>
              <a:lnSpc>
                <a:spcPct val="117000"/>
              </a:lnSpc>
            </a:pP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      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由查宗藩、周绅、傅培德等带领特务打手攻入云大。云大同学居高临下，与特务对抗。特务进攻联大新校舍时，同学们用桌椅等堆积在大门前防御，特务不得逞而去。特务队攻入联大师范学院时，同学们联合隔壁昆华工校同学反攻，将特务队赶出，特务掷手榴弹，共产党员南菁中学教师于再被炸牺牲。女共产党员潘琰被炸受伤后牺牲。联大工学院、联大附中、昆华女中、南英中学亦受攻击。</a:t>
            </a:r>
            <a:endParaRPr lang="en-US" altLang="zh-CN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1" name="Object 8011"/>
          <p:cNvSpPr txBox="1"/>
          <p:nvPr>
            <p:custDataLst>
              <p:tags r:id="rId7"/>
            </p:custDataLst>
          </p:nvPr>
        </p:nvSpPr>
        <p:spPr>
          <a:xfrm>
            <a:off x="8886825" y="2235443"/>
            <a:ext cx="5378564" cy="12064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6600" b="0" i="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2.</a:t>
            </a:r>
            <a:r>
              <a:rPr lang="zh-CN" altLang="en-US" sz="6600" b="0" i="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悲剧</a:t>
            </a:r>
            <a:endParaRPr lang="zh-CN" altLang="en-US" sz="6600" b="0" i="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3" name="Object 8013"/>
          <p:cNvSpPr txBox="1"/>
          <p:nvPr/>
        </p:nvSpPr>
        <p:spPr>
          <a:xfrm>
            <a:off x="21374100" y="2165857"/>
            <a:ext cx="1625600" cy="563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sz="8000" spc="175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过程</a:t>
            </a:r>
            <a:endParaRPr lang="zh-CN" sz="8000" spc="175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pic>
        <p:nvPicPr>
          <p:cNvPr id="3" name="图片 2" descr="校徽 yello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00" y="262890"/>
            <a:ext cx="1677035" cy="1677035"/>
          </a:xfrm>
          <a:prstGeom prst="rect">
            <a:avLst/>
          </a:prstGeom>
        </p:spPr>
      </p:pic>
      <p:pic>
        <p:nvPicPr>
          <p:cNvPr id="2" name="图片 1" descr="组 1 拷贝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87440" y="11516360"/>
            <a:ext cx="2110105" cy="94615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342765" y="939800"/>
            <a:ext cx="3746500" cy="1295400"/>
          </a:xfrm>
          <a:prstGeom prst="rect">
            <a:avLst/>
          </a:prstGeom>
        </p:spPr>
      </p:pic>
      <p:pic>
        <p:nvPicPr>
          <p:cNvPr id="4" name="图片 4" descr="t01f395f177f29b07f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215" y="4104640"/>
            <a:ext cx="8258810" cy="7411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4630" y="11798300"/>
            <a:ext cx="8664575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100"/>
              <a:t>图为西南联大师生纪念在</a:t>
            </a:r>
            <a:r>
              <a:rPr lang="en-US" altLang="zh-CN" sz="2100"/>
              <a:t>”121</a:t>
            </a:r>
            <a:r>
              <a:rPr lang="zh-CN" altLang="en-US" sz="2100"/>
              <a:t>事件</a:t>
            </a:r>
            <a:r>
              <a:rPr lang="en-US" altLang="zh-CN" sz="2100"/>
              <a:t>“</a:t>
            </a:r>
            <a:r>
              <a:rPr lang="zh-CN" altLang="en-US" sz="2100"/>
              <a:t>中牺牲的烈士，下有</a:t>
            </a:r>
            <a:r>
              <a:rPr lang="en-US" altLang="zh-CN" sz="2100"/>
              <a:t>“</a:t>
            </a:r>
            <a:r>
              <a:rPr lang="zh-CN" altLang="en-US" sz="2100"/>
              <a:t>党国所赐</a:t>
            </a:r>
            <a:r>
              <a:rPr lang="en-US" altLang="zh-CN" sz="2100"/>
              <a:t>”</a:t>
            </a:r>
            <a:r>
              <a:rPr lang="zh-CN" altLang="en-US" sz="2100"/>
              <a:t>字样</a:t>
            </a:r>
            <a:endParaRPr lang="zh-CN" altLang="en-US" sz="2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85100" y="1536700"/>
            <a:ext cx="3175000" cy="31750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3">
            <a:alphaModFix amt="34117"/>
          </a:blip>
          <a:srcRect/>
          <a:stretch>
            <a:fillRect/>
          </a:stretch>
        </p:blipFill>
        <p:spPr>
          <a:xfrm>
            <a:off x="-495300" y="939800"/>
            <a:ext cx="2451100" cy="15748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196300" y="2311400"/>
            <a:ext cx="38100" cy="54229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62800" y="11798300"/>
            <a:ext cx="3213100" cy="1917700"/>
          </a:xfrm>
          <a:prstGeom prst="rect">
            <a:avLst/>
          </a:prstGeom>
        </p:spPr>
      </p:pic>
      <p:sp>
        <p:nvSpPr>
          <p:cNvPr id="809" name="Object 809"/>
          <p:cNvSpPr txBox="1"/>
          <p:nvPr>
            <p:custDataLst>
              <p:tags r:id="rId6"/>
            </p:custDataLst>
          </p:nvPr>
        </p:nvSpPr>
        <p:spPr>
          <a:xfrm>
            <a:off x="8961120" y="2330450"/>
            <a:ext cx="12078970" cy="110655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17000"/>
              </a:lnSpc>
            </a:pPr>
            <a:r>
              <a:rPr lang="en-US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   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惨案发生后，昆明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万多师生立即掀起更大规模的反内战、争民主运动。在继续坚持罢课的同时，每天出动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100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多个宣传队到街头、工厂和郊区农村宣传。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一二一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昆明惨案的真相迅速传遍全国，昆明学生的斗争在全国激起强烈的反响，中共中央、各解放区及中国民主同盟、三民主义同志联合会等民主党派也对昆明师生的斗争表示声援。重庆、成都、延安、遵义、上海等地集会游行，声援昆明学生。自此，一个以学生运动为主的反内战运动，一时席卷国民党统治区。全国学生和昆明市民对昆明学生的支持和声援，有力地打击了国民党反动派的气焰。在全国人民的压力下，国民党当局被迫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"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公审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"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并枪决了杀害学生的凶手，让云南警备司令关麟征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自请处分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，云南省代理主席李宗黄调离。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1945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12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25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日，罢课委员会正式发表复课宣言，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27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日正式复课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1946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年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3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月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17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日，昆明市学联举行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一二</a:t>
            </a:r>
            <a:r>
              <a:rPr lang="ja-JP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・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运动的最后一次活动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——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四烈士的大出殡。昆明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3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万余名大中学师生和各界人士组成出殡队伍，呼吁全国人民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粉碎反动派破坏和平事业的一切阴谋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，并举行公葬四烈士仪式，至此，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“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一二</a:t>
            </a:r>
            <a:r>
              <a:rPr lang="ja-JP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・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</a:t>
            </a:r>
            <a:r>
              <a:rPr lang="en-US" altLang="zh-CN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 </a:t>
            </a:r>
            <a:r>
              <a:rPr lang="zh-CN" altLang="en-US" sz="3200" b="0" i="0" dirty="0">
                <a:solidFill>
                  <a:srgbClr val="2E2014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运动胜利结束。</a:t>
            </a:r>
            <a:endParaRPr lang="zh-CN" altLang="en-US" sz="3200" b="0" i="0" dirty="0">
              <a:solidFill>
                <a:srgbClr val="2E2014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1" name="Object 8011"/>
          <p:cNvSpPr txBox="1"/>
          <p:nvPr>
            <p:custDataLst>
              <p:tags r:id="rId7"/>
            </p:custDataLst>
          </p:nvPr>
        </p:nvSpPr>
        <p:spPr>
          <a:xfrm>
            <a:off x="8963025" y="1124193"/>
            <a:ext cx="5378564" cy="1206499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6600" b="0" i="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3.</a:t>
            </a:r>
            <a:r>
              <a:rPr lang="zh-CN" altLang="en-US" sz="6600" b="0" i="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抗议运动</a:t>
            </a:r>
            <a:endParaRPr lang="zh-CN" altLang="en-US" sz="6600" b="0" i="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013" name="Object 8013"/>
          <p:cNvSpPr txBox="1"/>
          <p:nvPr/>
        </p:nvSpPr>
        <p:spPr>
          <a:xfrm>
            <a:off x="21374100" y="2165857"/>
            <a:ext cx="1625600" cy="563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sz="8000" spc="175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过程</a:t>
            </a:r>
            <a:endParaRPr lang="zh-CN" sz="8000" spc="175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pic>
        <p:nvPicPr>
          <p:cNvPr id="3" name="图片 2" descr="校徽 yello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00" y="262890"/>
            <a:ext cx="1677035" cy="1677035"/>
          </a:xfrm>
          <a:prstGeom prst="rect">
            <a:avLst/>
          </a:prstGeom>
        </p:spPr>
      </p:pic>
      <p:pic>
        <p:nvPicPr>
          <p:cNvPr id="2" name="图片 1" descr="组 1 拷贝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87440" y="11516360"/>
            <a:ext cx="2110105" cy="94615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342765" y="939800"/>
            <a:ext cx="3746500" cy="1295400"/>
          </a:xfrm>
          <a:prstGeom prst="rect">
            <a:avLst/>
          </a:prstGeom>
        </p:spPr>
      </p:pic>
      <p:pic>
        <p:nvPicPr>
          <p:cNvPr id="4" name="图片 3" descr="t0122046fa2212d38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835" y="3765550"/>
            <a:ext cx="8601075" cy="6870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9415" y="10946130"/>
            <a:ext cx="8227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  </a:t>
            </a:r>
            <a:r>
              <a:rPr lang="zh-CN" altLang="en-US" sz="2800"/>
              <a:t>图为昆明人民在街道游行，以此表达抗议与悲愤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802" name="image 8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85100" y="1536700"/>
            <a:ext cx="3175000" cy="3175000"/>
          </a:xfrm>
          <a:prstGeom prst="rect">
            <a:avLst/>
          </a:prstGeom>
        </p:spPr>
      </p:pic>
      <p:pic>
        <p:nvPicPr>
          <p:cNvPr id="803" name="image 803"/>
          <p:cNvPicPr>
            <a:picLocks noChangeAspect="1"/>
          </p:cNvPicPr>
          <p:nvPr/>
        </p:nvPicPr>
        <p:blipFill>
          <a:blip r:embed="rId3">
            <a:alphaModFix amt="34117"/>
          </a:blip>
          <a:srcRect/>
          <a:stretch>
            <a:fillRect/>
          </a:stretch>
        </p:blipFill>
        <p:spPr>
          <a:xfrm>
            <a:off x="-495300" y="939800"/>
            <a:ext cx="2451100" cy="1574800"/>
          </a:xfrm>
          <a:prstGeom prst="rect">
            <a:avLst/>
          </a:prstGeom>
        </p:spPr>
      </p:pic>
      <p:pic>
        <p:nvPicPr>
          <p:cNvPr id="804" name="image 8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196300" y="2311400"/>
            <a:ext cx="38100" cy="5422900"/>
          </a:xfrm>
          <a:prstGeom prst="rect">
            <a:avLst/>
          </a:prstGeom>
        </p:spPr>
      </p:pic>
      <p:pic>
        <p:nvPicPr>
          <p:cNvPr id="805" name="image 80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62800" y="11798300"/>
            <a:ext cx="3213100" cy="1917700"/>
          </a:xfrm>
          <a:prstGeom prst="rect">
            <a:avLst/>
          </a:prstGeom>
        </p:spPr>
      </p:pic>
      <p:sp>
        <p:nvSpPr>
          <p:cNvPr id="8013" name="Object 8013"/>
          <p:cNvSpPr txBox="1"/>
          <p:nvPr/>
        </p:nvSpPr>
        <p:spPr>
          <a:xfrm>
            <a:off x="21374100" y="2165857"/>
            <a:ext cx="1625600" cy="56388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sz="8000" spc="1750" dirty="0">
                <a:solidFill>
                  <a:srgbClr val="333333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过程</a:t>
            </a:r>
            <a:endParaRPr lang="zh-CN" sz="8000" spc="1750" dirty="0">
              <a:solidFill>
                <a:srgbClr val="333333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pic>
        <p:nvPicPr>
          <p:cNvPr id="3" name="图片 2" descr="校徽 yel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262890"/>
            <a:ext cx="1677035" cy="1677035"/>
          </a:xfrm>
          <a:prstGeom prst="rect">
            <a:avLst/>
          </a:prstGeom>
        </p:spPr>
      </p:pic>
      <p:pic>
        <p:nvPicPr>
          <p:cNvPr id="2" name="图片 1" descr="组 1 拷贝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87440" y="11516360"/>
            <a:ext cx="2110105" cy="946150"/>
          </a:xfrm>
          <a:prstGeom prst="rect">
            <a:avLst/>
          </a:prstGeom>
        </p:spPr>
      </p:pic>
      <p:pic>
        <p:nvPicPr>
          <p:cNvPr id="107" name="image 10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342765" y="939800"/>
            <a:ext cx="3746500" cy="1295400"/>
          </a:xfrm>
          <a:prstGeom prst="rect">
            <a:avLst/>
          </a:prstGeom>
        </p:spPr>
      </p:pic>
      <p:pic>
        <p:nvPicPr>
          <p:cNvPr id="1111209577" name="图片 2" descr="一群人在街道上行走&#10;&#10;描述已自动生成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7580" y="3025775"/>
            <a:ext cx="9335770" cy="7686040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957580" y="11501755"/>
            <a:ext cx="9335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/>
              <a:t>图表</a:t>
            </a:r>
            <a:r>
              <a:rPr lang="en-US" altLang="zh-CN" sz="2800" b="1"/>
              <a:t>1   </a:t>
            </a:r>
            <a:r>
              <a:rPr lang="zh-CN" altLang="en-US" sz="2800" b="1"/>
              <a:t>军警包围冲进校园</a:t>
            </a:r>
            <a:endParaRPr lang="zh-CN" altLang="en-US" sz="2800" b="1"/>
          </a:p>
        </p:txBody>
      </p:sp>
      <p:pic>
        <p:nvPicPr>
          <p:cNvPr id="1992059290" name="图片 3" descr="雪地上有许多马&#10;&#10;低可信度描述已自动生成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18215" y="3014980"/>
            <a:ext cx="9431020" cy="76415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1132185" y="11528425"/>
            <a:ext cx="9417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/>
              <a:t>图表</a:t>
            </a:r>
            <a:r>
              <a:rPr lang="en-US" altLang="zh-CN" sz="2800" b="1"/>
              <a:t>2   121</a:t>
            </a:r>
            <a:r>
              <a:rPr lang="zh-CN" altLang="en-US" sz="2800" b="1"/>
              <a:t>烈士墓地</a:t>
            </a:r>
            <a:endParaRPr lang="zh-CN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10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11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12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13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14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2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3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4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5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6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7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8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ags/tag9.xml><?xml version="1.0" encoding="utf-8"?>
<p:tagLst xmlns:p="http://schemas.openxmlformats.org/presentationml/2006/main">
  <p:tag name="KSO_WM_DIAGRAM_VIRTUALLY_FRAME" val="{&quot;height&quot;:823.9858267716536,&quot;left&quot;:610.9,&quot;top&quot;:45.8191338582677,&quot;width&quot;:910.1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2508</Words>
  <Application>WPS 演示</Application>
  <PresentationFormat>自定义</PresentationFormat>
  <Paragraphs>101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方正姚体</vt:lpstr>
      <vt:lpstr>方正大标宋简体</vt:lpstr>
      <vt:lpstr>微软雅黑</vt:lpstr>
      <vt:lpstr>方正粗宋简体</vt:lpstr>
      <vt:lpstr>方正楷体简体</vt:lpstr>
      <vt:lpstr>Arial Unicode MS</vt:lpstr>
      <vt:lpstr>Calibri</vt:lpstr>
      <vt:lpstr>等线 Light</vt:lpstr>
      <vt:lpstr>Reeji-CloudRuiSongCu-GB-Regular</vt:lpstr>
      <vt:lpstr>方正北魏楷书简体</vt:lpstr>
      <vt:lpstr>等线</vt:lpstr>
      <vt:lpstr>MS PGothic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.</cp:lastModifiedBy>
  <cp:revision>26</cp:revision>
  <dcterms:created xsi:type="dcterms:W3CDTF">2021-12-02T02:59:00Z</dcterms:created>
  <dcterms:modified xsi:type="dcterms:W3CDTF">2024-12-04T05:32:50Z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34D78CA28DBF4C10BE30AFD768E67C6D_12</vt:lpwstr>
  </property>
  <property fmtid="{D5CDD505-2E9C-101B-9397-08002B2CF9AE}" pid="3" name="KSOProductBuildVer">
    <vt:lpwstr>2052-12.1.0.18912</vt:lpwstr>
  </property>
  <property fmtid="{D5CDD505-2E9C-101B-9397-08002B2CF9AE}" pid="4" name="KSOSaveFontToCloudKey">
    <vt:lpwstr>508098451_embed</vt:lpwstr>
  </property>
</Properties>
</file>